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7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tif>
</file>

<file path=ppt/media/image3.t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Gill Sans MT"/>
              </a:rPr>
              <a:t>Clique para mover o slide</a:t>
            </a: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pt-BR" sz="2000" b="0" strike="noStrike" spc="-1">
                <a:latin typeface="Arial"/>
              </a:rPr>
              <a:t>Clique para editar o formato de notas</a:t>
            </a:r>
          </a:p>
        </p:txBody>
      </p:sp>
      <p:sp>
        <p:nvSpPr>
          <p:cNvPr id="9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pt-BR" sz="1400" b="0" strike="noStrike" spc="-1">
                <a:latin typeface="Times New Roman"/>
              </a:rPr>
              <a:t>&lt;cabeçalho&gt;</a:t>
            </a:r>
          </a:p>
        </p:txBody>
      </p:sp>
      <p:sp>
        <p:nvSpPr>
          <p:cNvPr id="9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9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9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7CF8FCE-71CE-4771-A79A-241CDC00E384}" type="slidenum">
              <a:rPr lang="pt-BR" sz="1400" b="0" strike="noStrike" spc="-1">
                <a:latin typeface="Times New Roman"/>
              </a:rPr>
              <a:t>‹#›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62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7755EE1D-CAE6-40D2-9DCF-2454F26AB7FC}" type="slidenum">
              <a:rPr lang="pt-B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1640" cy="3428640"/>
          </a:xfrm>
          <a:prstGeom prst="rect">
            <a:avLst/>
          </a:prstGeom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65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44692BB1-32A6-418E-8E6A-2F67255F2472}" type="slidenum">
              <a:rPr lang="pt-BR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pt-BR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48200" y="377928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6956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352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1920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4820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352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1920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448200" y="1505520"/>
            <a:ext cx="8238240" cy="4352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823824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581040" y="687600"/>
            <a:ext cx="7989480" cy="2766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48200" y="1505520"/>
            <a:ext cx="8238240" cy="4352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6956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48200" y="377928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466956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323352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6019200" y="150552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44820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323352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6019200" y="3779280"/>
            <a:ext cx="265248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823824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581040" y="687600"/>
            <a:ext cx="7989480" cy="2766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435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69560" y="377928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4820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69560" y="1505520"/>
            <a:ext cx="402012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48200" y="3779280"/>
            <a:ext cx="8238240" cy="2076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3D3D3D"/>
              </a:solidFill>
              <a:latin typeface="Gill Sans M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stomShape 1"/>
          <p:cNvSpPr/>
          <p:nvPr/>
        </p:nvSpPr>
        <p:spPr>
          <a:xfrm>
            <a:off x="448200" y="441360"/>
            <a:ext cx="2719440" cy="107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" name="CustomShape 2"/>
          <p:cNvSpPr/>
          <p:nvPr/>
        </p:nvSpPr>
        <p:spPr>
          <a:xfrm>
            <a:off x="5976000" y="441360"/>
            <a:ext cx="2710440" cy="10764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3216600" y="441360"/>
            <a:ext cx="2710440" cy="10764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448200" y="563760"/>
            <a:ext cx="8239680" cy="56818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581040" y="3936600"/>
            <a:ext cx="7989480" cy="103284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3600" b="0" strike="noStrike" cap="all" spc="-1">
                <a:solidFill>
                  <a:srgbClr val="FFFFFF"/>
                </a:solidFill>
                <a:latin typeface="Gill Sans MT"/>
              </a:rPr>
              <a:t>title style</a:t>
            </a:r>
            <a:endParaRPr lang="en-US" sz="36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dt"/>
          </p:nvPr>
        </p:nvSpPr>
        <p:spPr>
          <a:xfrm>
            <a:off x="5559480" y="6392160"/>
            <a:ext cx="213336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44420160-37EB-4DC1-AE6D-612EDD77F971}" type="datetime1">
              <a:rPr lang="pt-BR" sz="1800" b="0" strike="noStrike" spc="-1">
                <a:solidFill>
                  <a:srgbClr val="537ED0"/>
                </a:solidFill>
                <a:latin typeface="Gill Sans MT"/>
              </a:rPr>
              <a:t>01/10/2018</a:t>
            </a:fld>
            <a:endParaRPr lang="pt-BR" sz="1800" b="0" strike="noStrike" spc="-1">
              <a:latin typeface="Times New Roman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ftr"/>
          </p:nvPr>
        </p:nvSpPr>
        <p:spPr>
          <a:xfrm>
            <a:off x="581040" y="6387840"/>
            <a:ext cx="487008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Last Edit 8/11/2018</a:t>
            </a:r>
            <a:endParaRPr lang="pt-BR" sz="1800" b="0" strike="noStrike" spc="-1">
              <a:latin typeface="Times New Roman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sldNum"/>
          </p:nvPr>
        </p:nvSpPr>
        <p:spPr>
          <a:xfrm>
            <a:off x="7800480" y="6392160"/>
            <a:ext cx="77004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AFFF7E53-E9CF-4EB7-B0FF-CBD50B8CC7A1}" type="slidenum">
              <a:rPr lang="pt-BR" sz="1800" b="0" strike="noStrike" spc="-1">
                <a:solidFill>
                  <a:srgbClr val="537ED0"/>
                </a:solidFill>
                <a:latin typeface="Gill Sans MT"/>
              </a:rPr>
              <a:t>‹#›</a:t>
            </a:fld>
            <a:endParaRPr lang="pt-BR" sz="1800" b="0" strike="noStrike" spc="-1">
              <a:latin typeface="Times New Roman"/>
            </a:endParaRPr>
          </a:p>
        </p:txBody>
      </p:sp>
      <p:pic>
        <p:nvPicPr>
          <p:cNvPr id="8" name="Picture 8"/>
          <p:cNvPicPr/>
          <p:nvPr/>
        </p:nvPicPr>
        <p:blipFill>
          <a:blip r:embed="rId14"/>
          <a:stretch/>
        </p:blipFill>
        <p:spPr>
          <a:xfrm>
            <a:off x="335160" y="563760"/>
            <a:ext cx="8488440" cy="2915280"/>
          </a:xfrm>
          <a:prstGeom prst="rect">
            <a:avLst/>
          </a:prstGeom>
          <a:ln>
            <a:noFill/>
          </a:ln>
        </p:spPr>
      </p:pic>
      <p:sp>
        <p:nvSpPr>
          <p:cNvPr id="9" name="PlaceHolder 9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3D3D3D"/>
                </a:solidFill>
                <a:latin typeface="Gill Sans MT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3D3D3D"/>
                </a:solidFill>
                <a:latin typeface="Gill Sans MT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200" b="0" strike="noStrike" spc="-1">
                <a:solidFill>
                  <a:srgbClr val="3D3D3D"/>
                </a:solidFill>
                <a:latin typeface="Gill Sans MT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200" b="0" strike="noStrike" spc="-1">
                <a:solidFill>
                  <a:srgbClr val="3D3D3D"/>
                </a:solidFill>
                <a:latin typeface="Gill Sans MT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448200" y="441360"/>
            <a:ext cx="2719440" cy="107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7" name="CustomShape 2"/>
          <p:cNvSpPr/>
          <p:nvPr/>
        </p:nvSpPr>
        <p:spPr>
          <a:xfrm>
            <a:off x="5976000" y="441360"/>
            <a:ext cx="2710440" cy="10764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CustomShape 3"/>
          <p:cNvSpPr/>
          <p:nvPr/>
        </p:nvSpPr>
        <p:spPr>
          <a:xfrm>
            <a:off x="3216600" y="441360"/>
            <a:ext cx="2710440" cy="10764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448200" y="599760"/>
            <a:ext cx="8238240" cy="817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PlaceHolder 5"/>
          <p:cNvSpPr>
            <a:spLocks noGrp="1"/>
          </p:cNvSpPr>
          <p:nvPr>
            <p:ph type="title"/>
          </p:nvPr>
        </p:nvSpPr>
        <p:spPr>
          <a:xfrm>
            <a:off x="581040" y="687600"/>
            <a:ext cx="7989480" cy="59652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Click to edit Master title style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body"/>
          </p:nvPr>
        </p:nvSpPr>
        <p:spPr>
          <a:xfrm>
            <a:off x="448200" y="1505520"/>
            <a:ext cx="8238240" cy="4352760"/>
          </a:xfrm>
          <a:prstGeom prst="rect">
            <a:avLst/>
          </a:prstGeom>
        </p:spPr>
        <p:txBody>
          <a:bodyPr/>
          <a:lstStyle/>
          <a:p>
            <a:pPr marL="306000" indent="-30564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3600" b="0" strike="noStrike" spc="-1">
                <a:solidFill>
                  <a:srgbClr val="3D3D3D"/>
                </a:solidFill>
                <a:latin typeface="Gill Sans MT"/>
              </a:rPr>
              <a:t>Edit Master text styles</a:t>
            </a:r>
          </a:p>
          <a:p>
            <a:pPr marL="630000" lvl="1" indent="-30564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3200" b="0" strike="noStrike" spc="-1">
                <a:solidFill>
                  <a:srgbClr val="3D3D3D"/>
                </a:solidFill>
                <a:latin typeface="Gill Sans MT"/>
              </a:rPr>
              <a:t>Second level</a:t>
            </a:r>
          </a:p>
          <a:p>
            <a:pPr marL="900000" lvl="2" indent="-26964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2800" b="0" strike="noStrike" spc="-1">
                <a:solidFill>
                  <a:srgbClr val="3D3D3D"/>
                </a:solidFill>
                <a:latin typeface="Gill Sans MT"/>
              </a:rPr>
              <a:t>Third level</a:t>
            </a:r>
          </a:p>
          <a:p>
            <a:pPr marL="1242000" lvl="3" indent="-23364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2400" b="0" strike="noStrike" spc="-1">
                <a:solidFill>
                  <a:srgbClr val="3D3D3D"/>
                </a:solidFill>
                <a:latin typeface="Gill Sans MT"/>
              </a:rPr>
              <a:t>Fourth level</a:t>
            </a:r>
          </a:p>
          <a:p>
            <a:pPr marL="1602000" lvl="4" indent="-23364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2400" b="0" strike="noStrike" spc="-1">
                <a:solidFill>
                  <a:srgbClr val="3D3D3D"/>
                </a:solidFill>
                <a:latin typeface="Gill Sans MT"/>
              </a:rPr>
              <a:t>Fifth level</a:t>
            </a:r>
          </a:p>
        </p:txBody>
      </p:sp>
      <p:sp>
        <p:nvSpPr>
          <p:cNvPr id="52" name="PlaceHolder 7"/>
          <p:cNvSpPr>
            <a:spLocks noGrp="1"/>
          </p:cNvSpPr>
          <p:nvPr>
            <p:ph type="dt"/>
          </p:nvPr>
        </p:nvSpPr>
        <p:spPr>
          <a:xfrm>
            <a:off x="5559480" y="6392160"/>
            <a:ext cx="213336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6E17364D-FB0C-42D3-987E-EFC71FDF8CC1}" type="datetime1">
              <a:rPr lang="pt-BR" sz="1800" b="0" strike="noStrike" spc="-1">
                <a:solidFill>
                  <a:srgbClr val="537ED0"/>
                </a:solidFill>
                <a:latin typeface="Gill Sans MT"/>
              </a:rPr>
              <a:t>01/10/2018</a:t>
            </a:fld>
            <a:endParaRPr lang="pt-BR" sz="1800" b="0" strike="noStrike" spc="-1">
              <a:latin typeface="Times New Roman"/>
            </a:endParaRPr>
          </a:p>
        </p:txBody>
      </p:sp>
      <p:sp>
        <p:nvSpPr>
          <p:cNvPr id="53" name="PlaceHolder 8"/>
          <p:cNvSpPr>
            <a:spLocks noGrp="1"/>
          </p:cNvSpPr>
          <p:nvPr>
            <p:ph type="ftr"/>
          </p:nvPr>
        </p:nvSpPr>
        <p:spPr>
          <a:xfrm>
            <a:off x="581040" y="6387840"/>
            <a:ext cx="487008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Last Edit 8/11/2018</a:t>
            </a:r>
            <a:endParaRPr lang="pt-BR" sz="1800" b="0" strike="noStrike" spc="-1">
              <a:latin typeface="Times New Roman"/>
            </a:endParaRPr>
          </a:p>
        </p:txBody>
      </p:sp>
      <p:sp>
        <p:nvSpPr>
          <p:cNvPr id="54" name="PlaceHolder 9"/>
          <p:cNvSpPr>
            <a:spLocks noGrp="1"/>
          </p:cNvSpPr>
          <p:nvPr>
            <p:ph type="sldNum"/>
          </p:nvPr>
        </p:nvSpPr>
        <p:spPr>
          <a:xfrm>
            <a:off x="7800480" y="6392160"/>
            <a:ext cx="770040" cy="36468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fld id="{1C288EDB-F9CF-4E18-A64D-11BAFEB99F3C}" type="slidenum">
              <a:rPr lang="pt-BR" sz="1800" b="0" strike="noStrike" spc="-1">
                <a:solidFill>
                  <a:srgbClr val="537ED0"/>
                </a:solidFill>
                <a:latin typeface="Gill Sans MT"/>
              </a:rPr>
              <a:t>‹#›</a:t>
            </a:fld>
            <a:endParaRPr lang="pt-BR" sz="18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v3lessons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www.flltutorial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581040" y="3936600"/>
            <a:ext cx="7989480" cy="10328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fontScale="92500" lnSpcReduction="10000"/>
          </a:bodyPr>
          <a:lstStyle/>
          <a:p>
            <a:pPr algn="ctr">
              <a:lnSpc>
                <a:spcPct val="100000"/>
              </a:lnSpc>
            </a:pPr>
            <a:r>
              <a:rPr lang="en-US" sz="3600" b="0" strike="noStrike" cap="all" spc="-1">
                <a:solidFill>
                  <a:srgbClr val="FFFFFF"/>
                </a:solidFill>
                <a:latin typeface="Gill Sans MT"/>
              </a:rPr>
              <a:t>Lição 1: </a:t>
            </a:r>
            <a:br/>
            <a:r>
              <a:rPr lang="en-US" sz="3600" b="0" strike="noStrike" cap="all" spc="-1">
                <a:solidFill>
                  <a:srgbClr val="FFFFFF"/>
                </a:solidFill>
                <a:latin typeface="Gill Sans MT"/>
              </a:rPr>
              <a:t>introdução à navegação</a:t>
            </a:r>
            <a:endParaRPr lang="en-US" sz="36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581040" y="5175720"/>
            <a:ext cx="7989480" cy="59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</a:pPr>
            <a:r>
              <a:rPr lang="pt-BR" sz="1600" b="0" strike="noStrike" cap="all" spc="-1">
                <a:solidFill>
                  <a:srgbClr val="FFFFFF"/>
                </a:solidFill>
                <a:latin typeface="Gill Sans MT"/>
              </a:rPr>
              <a:t>Seshan brothers</a:t>
            </a:r>
            <a:endParaRPr lang="pt-BR" sz="16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</a:pPr>
            <a:r>
              <a:rPr lang="pt-BR" sz="1600" b="0" strike="noStrike" cap="all" spc="-1">
                <a:solidFill>
                  <a:srgbClr val="FFFFFF"/>
                </a:solidFill>
                <a:latin typeface="Gill Sans MT"/>
              </a:rPr>
              <a:t>Traduzido por equipe sunrise</a:t>
            </a:r>
            <a:endParaRPr lang="pt-BR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O que é a navegação na fll?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457200" y="1524240"/>
            <a:ext cx="8235720" cy="43732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Navegação é fazer com que o robô vá da base para outro local que ele precisa estar</a:t>
            </a:r>
          </a:p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Navegação precisa ser confiável e repetível</a:t>
            </a:r>
          </a:p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Para conseguir isto, você deve aprender diversas estratégias</a:t>
            </a:r>
          </a:p>
        </p:txBody>
      </p:sp>
      <p:sp>
        <p:nvSpPr>
          <p:cNvPr id="101" name="TextShape 3"/>
          <p:cNvSpPr txBox="1"/>
          <p:nvPr/>
        </p:nvSpPr>
        <p:spPr>
          <a:xfrm>
            <a:off x="581040" y="6387840"/>
            <a:ext cx="5610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  <p:pic>
        <p:nvPicPr>
          <p:cNvPr id="102" name="Picture 5"/>
          <p:cNvPicPr/>
          <p:nvPr/>
        </p:nvPicPr>
        <p:blipFill>
          <a:blip r:embed="rId2"/>
          <a:stretch/>
        </p:blipFill>
        <p:spPr>
          <a:xfrm>
            <a:off x="2055600" y="3220920"/>
            <a:ext cx="5226480" cy="2819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Navegação confiável na fll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457200" y="1524240"/>
            <a:ext cx="3160440" cy="43732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800" b="0" strike="noStrike" spc="-1">
                <a:solidFill>
                  <a:srgbClr val="3D3D3D"/>
                </a:solidFill>
                <a:latin typeface="Gill Sans MT"/>
              </a:rPr>
              <a:t>Boa navegação irá necessitar desa técnicas</a:t>
            </a:r>
          </a:p>
          <a:p>
            <a:pPr marL="667080" lvl="1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Alinhar na base</a:t>
            </a:r>
          </a:p>
          <a:p>
            <a:pPr marL="667080" lvl="1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Seguir a parede</a:t>
            </a:r>
          </a:p>
          <a:p>
            <a:pPr marL="667080" lvl="1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Alinhar nas linhas</a:t>
            </a:r>
          </a:p>
          <a:p>
            <a:pPr marL="667080" lvl="1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Alinhar nas paredes</a:t>
            </a:r>
          </a:p>
          <a:p>
            <a:pPr marL="667080" lvl="1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Alinhar nas missões</a:t>
            </a:r>
          </a:p>
          <a:p>
            <a:pPr marL="667080" lvl="1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Seguir linha</a:t>
            </a:r>
          </a:p>
        </p:txBody>
      </p:sp>
      <p:pic>
        <p:nvPicPr>
          <p:cNvPr id="105" name="Picture 6"/>
          <p:cNvPicPr/>
          <p:nvPr/>
        </p:nvPicPr>
        <p:blipFill>
          <a:blip r:embed="rId2"/>
          <a:stretch/>
        </p:blipFill>
        <p:spPr>
          <a:xfrm>
            <a:off x="3676320" y="2540880"/>
            <a:ext cx="5226480" cy="2819520"/>
          </a:xfrm>
          <a:prstGeom prst="rect">
            <a:avLst/>
          </a:prstGeom>
          <a:ln>
            <a:noFill/>
          </a:ln>
        </p:spPr>
      </p:pic>
      <p:sp>
        <p:nvSpPr>
          <p:cNvPr id="106" name="TextShape 3"/>
          <p:cNvSpPr txBox="1"/>
          <p:nvPr/>
        </p:nvSpPr>
        <p:spPr>
          <a:xfrm>
            <a:off x="581040" y="6388200"/>
            <a:ext cx="5610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Picture 7"/>
          <p:cNvPicPr/>
          <p:nvPr/>
        </p:nvPicPr>
        <p:blipFill>
          <a:blip r:embed="rId2"/>
          <a:stretch/>
        </p:blipFill>
        <p:spPr>
          <a:xfrm>
            <a:off x="956160" y="2630880"/>
            <a:ext cx="7239600" cy="3511080"/>
          </a:xfrm>
          <a:prstGeom prst="rect">
            <a:avLst/>
          </a:prstGeom>
          <a:ln>
            <a:noFill/>
          </a:ln>
        </p:spPr>
      </p:pic>
      <p:sp>
        <p:nvSpPr>
          <p:cNvPr id="108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DISCUSSão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457200" y="1628640"/>
            <a:ext cx="8209440" cy="7563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10000"/>
          </a:bodyPr>
          <a:lstStyle/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Vamos supor que queremos ir da base para o círculo rosa</a:t>
            </a:r>
          </a:p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O que você pode fazer para chegar lá com confiança?</a:t>
            </a:r>
          </a:p>
        </p:txBody>
      </p:sp>
      <p:sp>
        <p:nvSpPr>
          <p:cNvPr id="110" name="CustomShape 3"/>
          <p:cNvSpPr/>
          <p:nvPr/>
        </p:nvSpPr>
        <p:spPr>
          <a:xfrm>
            <a:off x="5643000" y="3800160"/>
            <a:ext cx="737640" cy="622440"/>
          </a:xfrm>
          <a:prstGeom prst="ellipse">
            <a:avLst/>
          </a:prstGeom>
          <a:noFill/>
          <a:ln w="76320">
            <a:solidFill>
              <a:srgbClr val="FF3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TextShape 4"/>
          <p:cNvSpPr txBox="1"/>
          <p:nvPr/>
        </p:nvSpPr>
        <p:spPr>
          <a:xfrm>
            <a:off x="581040" y="6388200"/>
            <a:ext cx="5610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Selecionando uma rota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457200" y="1628640"/>
            <a:ext cx="8209440" cy="7563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10000"/>
          </a:bodyPr>
          <a:lstStyle/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Pode ser que exista mais de um caminho para o destino</a:t>
            </a:r>
          </a:p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O que você precisa para fazer o caminho vermelho ou amarelo?</a:t>
            </a:r>
          </a:p>
        </p:txBody>
      </p:sp>
      <p:sp>
        <p:nvSpPr>
          <p:cNvPr id="122" name="TextShape 10"/>
          <p:cNvSpPr txBox="1"/>
          <p:nvPr/>
        </p:nvSpPr>
        <p:spPr>
          <a:xfrm>
            <a:off x="581040" y="6388200"/>
            <a:ext cx="5610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D3A5DF-67EE-7D4E-89E0-4506F70B0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055" y="2630947"/>
            <a:ext cx="7240025" cy="351141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6B917EA7-0356-2E40-AB07-7E1DDDE5D38E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0431E1C-821E-0649-9AFE-4FE82AD5F511}"/>
              </a:ext>
            </a:extLst>
          </p:cNvPr>
          <p:cNvCxnSpPr/>
          <p:nvPr/>
        </p:nvCxnSpPr>
        <p:spPr>
          <a:xfrm>
            <a:off x="1404730" y="5380383"/>
            <a:ext cx="357808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93E86B-97F8-3547-AE3A-5A3F4FDCE6C1}"/>
              </a:ext>
            </a:extLst>
          </p:cNvPr>
          <p:cNvCxnSpPr>
            <a:cxnSpLocks/>
          </p:cNvCxnSpPr>
          <p:nvPr/>
        </p:nvCxnSpPr>
        <p:spPr>
          <a:xfrm flipH="1" flipV="1">
            <a:off x="4985355" y="3566160"/>
            <a:ext cx="7503" cy="164857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55F848F-277A-AE49-ADD1-916EE39EA521}"/>
              </a:ext>
            </a:extLst>
          </p:cNvPr>
          <p:cNvCxnSpPr>
            <a:cxnSpLocks/>
          </p:cNvCxnSpPr>
          <p:nvPr/>
        </p:nvCxnSpPr>
        <p:spPr>
          <a:xfrm>
            <a:off x="5242560" y="3698240"/>
            <a:ext cx="87376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5F0EC6B-E04A-614F-989E-29EA4DB68572}"/>
              </a:ext>
            </a:extLst>
          </p:cNvPr>
          <p:cNvCxnSpPr>
            <a:cxnSpLocks/>
          </p:cNvCxnSpPr>
          <p:nvPr/>
        </p:nvCxnSpPr>
        <p:spPr>
          <a:xfrm>
            <a:off x="1404730" y="5644543"/>
            <a:ext cx="566663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1A60D23-D29F-CC40-B6D8-9CB9E7B80341}"/>
              </a:ext>
            </a:extLst>
          </p:cNvPr>
          <p:cNvCxnSpPr>
            <a:cxnSpLocks/>
          </p:cNvCxnSpPr>
          <p:nvPr/>
        </p:nvCxnSpPr>
        <p:spPr>
          <a:xfrm flipV="1">
            <a:off x="7200511" y="3638323"/>
            <a:ext cx="0" cy="200622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379E0FD-E46E-7946-BF5E-630035EFECE3}"/>
              </a:ext>
            </a:extLst>
          </p:cNvPr>
          <p:cNvCxnSpPr>
            <a:cxnSpLocks/>
          </p:cNvCxnSpPr>
          <p:nvPr/>
        </p:nvCxnSpPr>
        <p:spPr>
          <a:xfrm flipH="1">
            <a:off x="6116320" y="3638323"/>
            <a:ext cx="108419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Possível solução (amarelo)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457200" y="1628640"/>
            <a:ext cx="8209440" cy="7563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5000" lnSpcReduction="10000"/>
          </a:bodyPr>
          <a:lstStyle/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Procure por lugares que podem “resetar” o robô, para ele se endireitar ou orientar</a:t>
            </a:r>
          </a:p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Pode ser necessário adicionar passos extras para posicionar o robô</a:t>
            </a:r>
          </a:p>
        </p:txBody>
      </p:sp>
      <p:sp>
        <p:nvSpPr>
          <p:cNvPr id="136" name="TextShape 13"/>
          <p:cNvSpPr txBox="1"/>
          <p:nvPr/>
        </p:nvSpPr>
        <p:spPr>
          <a:xfrm>
            <a:off x="581040" y="6388200"/>
            <a:ext cx="5610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15D082-8BB9-554F-BF23-A6B0A7D32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777" y="2632478"/>
            <a:ext cx="7240025" cy="351141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E2524EB4-B010-BA4E-B8BE-B61EF545EA65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6CA5F91-3980-7546-979F-0D42C5275973}"/>
              </a:ext>
            </a:extLst>
          </p:cNvPr>
          <p:cNvCxnSpPr>
            <a:cxnSpLocks/>
          </p:cNvCxnSpPr>
          <p:nvPr/>
        </p:nvCxnSpPr>
        <p:spPr>
          <a:xfrm>
            <a:off x="1404730" y="5380383"/>
            <a:ext cx="566663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5995A6A-FD12-2F43-8690-97709E199E48}"/>
              </a:ext>
            </a:extLst>
          </p:cNvPr>
          <p:cNvCxnSpPr>
            <a:cxnSpLocks/>
          </p:cNvCxnSpPr>
          <p:nvPr/>
        </p:nvCxnSpPr>
        <p:spPr>
          <a:xfrm flipV="1">
            <a:off x="7200511" y="3638323"/>
            <a:ext cx="0" cy="232559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26F4158-D99B-3C41-9B32-84EFE66591AA}"/>
              </a:ext>
            </a:extLst>
          </p:cNvPr>
          <p:cNvCxnSpPr>
            <a:cxnSpLocks/>
          </p:cNvCxnSpPr>
          <p:nvPr/>
        </p:nvCxnSpPr>
        <p:spPr>
          <a:xfrm flipH="1">
            <a:off x="5785198" y="3638323"/>
            <a:ext cx="1415312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F39BDA3-6D73-C947-95EC-499A1E797A89}"/>
              </a:ext>
            </a:extLst>
          </p:cNvPr>
          <p:cNvCxnSpPr>
            <a:cxnSpLocks/>
          </p:cNvCxnSpPr>
          <p:nvPr/>
        </p:nvCxnSpPr>
        <p:spPr>
          <a:xfrm>
            <a:off x="7068430" y="5522623"/>
            <a:ext cx="0" cy="54289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413690B-4E52-9C43-8D3E-272BC6DEF16A}"/>
              </a:ext>
            </a:extLst>
          </p:cNvPr>
          <p:cNvSpPr txBox="1"/>
          <p:nvPr/>
        </p:nvSpPr>
        <p:spPr>
          <a:xfrm>
            <a:off x="4179375" y="5692714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Wall Follow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E0A225-31C0-4647-BAE9-A8985ED79A34}"/>
              </a:ext>
            </a:extLst>
          </p:cNvPr>
          <p:cNvSpPr txBox="1"/>
          <p:nvPr/>
        </p:nvSpPr>
        <p:spPr>
          <a:xfrm>
            <a:off x="7200509" y="5522623"/>
            <a:ext cx="128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Wall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7798A94-7498-0543-9B24-CA33B624721C}"/>
              </a:ext>
            </a:extLst>
          </p:cNvPr>
          <p:cNvSpPr txBox="1"/>
          <p:nvPr/>
        </p:nvSpPr>
        <p:spPr>
          <a:xfrm>
            <a:off x="5222680" y="312985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Line Follow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A083A0-F077-9645-9E1C-4DCC72D4025C}"/>
              </a:ext>
            </a:extLst>
          </p:cNvPr>
          <p:cNvSpPr txBox="1"/>
          <p:nvPr/>
        </p:nvSpPr>
        <p:spPr>
          <a:xfrm>
            <a:off x="7119182" y="3476895"/>
            <a:ext cx="1364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Line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5BAB034-7C32-CE4F-A073-E1081C2D9B0D}"/>
              </a:ext>
            </a:extLst>
          </p:cNvPr>
          <p:cNvSpPr txBox="1"/>
          <p:nvPr/>
        </p:nvSpPr>
        <p:spPr>
          <a:xfrm>
            <a:off x="4758932" y="499327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Move Until Line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Possível solução (vermelho)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457200" y="1628640"/>
            <a:ext cx="8209440" cy="756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000" b="0" strike="noStrike" spc="-1">
                <a:solidFill>
                  <a:srgbClr val="3D3D3D"/>
                </a:solidFill>
                <a:latin typeface="Gill Sans MT"/>
              </a:rPr>
              <a:t>Caminhos diferenciados podem ter mais obstáculos, o que torna a sua posição menos previsível</a:t>
            </a:r>
          </a:p>
        </p:txBody>
      </p:sp>
      <p:sp>
        <p:nvSpPr>
          <p:cNvPr id="150" name="TextShape 13"/>
          <p:cNvSpPr txBox="1"/>
          <p:nvPr/>
        </p:nvSpPr>
        <p:spPr>
          <a:xfrm>
            <a:off x="581040" y="6388200"/>
            <a:ext cx="5610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7847C34-A7C8-E54E-83EC-A0D195304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877" y="2630947"/>
            <a:ext cx="7240025" cy="351141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0990CE77-71BF-694F-A503-E2FBE6E9B175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949314D-FB31-2D4E-A515-075E14F7281B}"/>
              </a:ext>
            </a:extLst>
          </p:cNvPr>
          <p:cNvCxnSpPr/>
          <p:nvPr/>
        </p:nvCxnSpPr>
        <p:spPr>
          <a:xfrm>
            <a:off x="1404730" y="5380383"/>
            <a:ext cx="357808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0067611-1E52-B743-A349-A92A48C56261}"/>
              </a:ext>
            </a:extLst>
          </p:cNvPr>
          <p:cNvCxnSpPr>
            <a:cxnSpLocks/>
          </p:cNvCxnSpPr>
          <p:nvPr/>
        </p:nvCxnSpPr>
        <p:spPr>
          <a:xfrm flipH="1" flipV="1">
            <a:off x="4981472" y="2712720"/>
            <a:ext cx="11385" cy="250201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B976C9D-F4BE-5946-8A48-5BB472569D4B}"/>
              </a:ext>
            </a:extLst>
          </p:cNvPr>
          <p:cNvCxnSpPr>
            <a:cxnSpLocks/>
          </p:cNvCxnSpPr>
          <p:nvPr/>
        </p:nvCxnSpPr>
        <p:spPr>
          <a:xfrm>
            <a:off x="5135217" y="2712720"/>
            <a:ext cx="0" cy="98552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F37A56-17BB-CB44-B45A-B079C9B8B5F3}"/>
              </a:ext>
            </a:extLst>
          </p:cNvPr>
          <p:cNvCxnSpPr>
            <a:cxnSpLocks/>
          </p:cNvCxnSpPr>
          <p:nvPr/>
        </p:nvCxnSpPr>
        <p:spPr>
          <a:xfrm>
            <a:off x="5242560" y="3698240"/>
            <a:ext cx="87376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DE25F68-00CD-194E-BE1C-F53E86BD40B6}"/>
              </a:ext>
            </a:extLst>
          </p:cNvPr>
          <p:cNvSpPr txBox="1"/>
          <p:nvPr/>
        </p:nvSpPr>
        <p:spPr>
          <a:xfrm>
            <a:off x="3803030" y="5449784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Line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2C0199-37AF-CE48-B137-0A5C72A73A9F}"/>
              </a:ext>
            </a:extLst>
          </p:cNvPr>
          <p:cNvSpPr txBox="1"/>
          <p:nvPr/>
        </p:nvSpPr>
        <p:spPr>
          <a:xfrm>
            <a:off x="4783255" y="3246082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Line Follow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3486C93-EE53-BF4E-AC9F-CEA06E8C3EF6}"/>
              </a:ext>
            </a:extLst>
          </p:cNvPr>
          <p:cNvSpPr txBox="1"/>
          <p:nvPr/>
        </p:nvSpPr>
        <p:spPr>
          <a:xfrm>
            <a:off x="3671186" y="3361376"/>
            <a:ext cx="1309861" cy="646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model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68B4D46-1C51-E648-8346-F401EA976B94}"/>
              </a:ext>
            </a:extLst>
          </p:cNvPr>
          <p:cNvSpPr txBox="1"/>
          <p:nvPr/>
        </p:nvSpPr>
        <p:spPr>
          <a:xfrm>
            <a:off x="3759025" y="246821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Wall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E00C62-61B4-D94B-97C9-8E96C31882AE}"/>
              </a:ext>
            </a:extLst>
          </p:cNvPr>
          <p:cNvSpPr txBox="1"/>
          <p:nvPr/>
        </p:nvSpPr>
        <p:spPr>
          <a:xfrm>
            <a:off x="2972560" y="4916860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Move Until Line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E depois: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448200" y="1505520"/>
            <a:ext cx="8190720" cy="18507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306000" indent="-30564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Aprender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técnicas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de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programação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e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montagem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para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alcançar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estas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estratégias</a:t>
            </a:r>
            <a:endParaRPr lang="en-US" sz="2400" b="0" strike="noStrike" spc="-1" dirty="0">
              <a:solidFill>
                <a:srgbClr val="3D3D3D"/>
              </a:solidFill>
              <a:latin typeface="Gill Sans MT"/>
            </a:endParaRPr>
          </a:p>
          <a:p>
            <a:pPr marL="306000" indent="-305640">
              <a:lnSpc>
                <a:spcPct val="100000"/>
              </a:lnSpc>
              <a:spcBef>
                <a:spcPts val="720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Wingdings 2" charset="2"/>
              <a:buChar char=""/>
            </a:pP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Conforme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você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avançar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nas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lições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,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pense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como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aplicar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estas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técnicas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no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desafio</a:t>
            </a:r>
            <a:r>
              <a:rPr lang="en-US" sz="2400" b="0" strike="noStrike" spc="-1" dirty="0">
                <a:solidFill>
                  <a:srgbClr val="3D3D3D"/>
                </a:solidFill>
                <a:latin typeface="Gill Sans MT"/>
              </a:rPr>
              <a:t> do </a:t>
            </a:r>
            <a:r>
              <a:rPr lang="en-US" sz="2400" b="0" strike="noStrike" spc="-1" dirty="0" err="1">
                <a:solidFill>
                  <a:srgbClr val="3D3D3D"/>
                </a:solidFill>
                <a:latin typeface="Gill Sans MT"/>
              </a:rPr>
              <a:t>robô</a:t>
            </a:r>
            <a:endParaRPr lang="en-US" sz="2400" b="0" strike="noStrike" spc="-1" dirty="0">
              <a:solidFill>
                <a:srgbClr val="3D3D3D"/>
              </a:solidFill>
              <a:latin typeface="Gill Sans MT"/>
            </a:endParaRPr>
          </a:p>
        </p:txBody>
      </p:sp>
      <p:pic>
        <p:nvPicPr>
          <p:cNvPr id="153" name="Picture 5"/>
          <p:cNvPicPr/>
          <p:nvPr/>
        </p:nvPicPr>
        <p:blipFill>
          <a:blip r:embed="rId2"/>
          <a:stretch/>
        </p:blipFill>
        <p:spPr>
          <a:xfrm>
            <a:off x="1680480" y="3336840"/>
            <a:ext cx="5790960" cy="2908080"/>
          </a:xfrm>
          <a:prstGeom prst="rect">
            <a:avLst/>
          </a:prstGeom>
          <a:ln>
            <a:noFill/>
          </a:ln>
        </p:spPr>
      </p:pic>
      <p:sp>
        <p:nvSpPr>
          <p:cNvPr id="154" name="TextShape 3"/>
          <p:cNvSpPr txBox="1"/>
          <p:nvPr/>
        </p:nvSpPr>
        <p:spPr>
          <a:xfrm>
            <a:off x="581040" y="6388200"/>
            <a:ext cx="5610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581040" y="687600"/>
            <a:ext cx="7989480" cy="59652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2800" b="0" strike="noStrike" cap="all" spc="-1">
                <a:solidFill>
                  <a:srgbClr val="FFFFFF"/>
                </a:solidFill>
                <a:latin typeface="Gill Sans MT"/>
              </a:rPr>
              <a:t>Créditos</a:t>
            </a:r>
            <a:endParaRPr lang="en-US" sz="2800" b="0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6" name="TextShape 2"/>
          <p:cNvSpPr txBox="1"/>
          <p:nvPr/>
        </p:nvSpPr>
        <p:spPr>
          <a:xfrm>
            <a:off x="448200" y="1505520"/>
            <a:ext cx="8238240" cy="43527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3080" indent="-34272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800" b="0" strike="noStrike" spc="-1">
                <a:solidFill>
                  <a:srgbClr val="3D3D3D"/>
                </a:solidFill>
                <a:latin typeface="Gill Sans MT"/>
              </a:rPr>
              <a:t>Essa lição foi escrita por Sanjay Seshan e Arvind Seshan</a:t>
            </a: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800" b="0" strike="noStrike" spc="-1">
                <a:solidFill>
                  <a:srgbClr val="3D3D3D"/>
                </a:solidFill>
                <a:latin typeface="Gill Sans MT"/>
              </a:rPr>
              <a:t>Mais lições em </a:t>
            </a:r>
            <a:r>
              <a:rPr lang="en-US" sz="2800" b="0" u="sng" strike="noStrike" spc="-1">
                <a:solidFill>
                  <a:srgbClr val="828282"/>
                </a:solidFill>
                <a:uFillTx/>
                <a:latin typeface="Gill Sans MT"/>
                <a:hlinkClick r:id="rId3"/>
              </a:rPr>
              <a:t>www.ev3lessons.com</a:t>
            </a:r>
            <a:r>
              <a:rPr lang="en-US" sz="2800" b="0" strike="noStrike" spc="-1">
                <a:solidFill>
                  <a:srgbClr val="3D3D3D"/>
                </a:solidFill>
                <a:latin typeface="Gill Sans MT"/>
              </a:rPr>
              <a:t> e </a:t>
            </a:r>
            <a:r>
              <a:rPr lang="en-US" sz="2800" b="0" u="sng" strike="noStrike" spc="-1">
                <a:solidFill>
                  <a:srgbClr val="828282"/>
                </a:solidFill>
                <a:uFillTx/>
                <a:latin typeface="Gill Sans MT"/>
                <a:hlinkClick r:id="rId4"/>
              </a:rPr>
              <a:t>www.flltutorials.com</a:t>
            </a:r>
            <a:endParaRPr lang="en-US" sz="2800" b="0" strike="noStrike" spc="-1">
              <a:solidFill>
                <a:srgbClr val="3D3D3D"/>
              </a:solidFill>
              <a:latin typeface="Gill Sans MT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  <a:buClr>
                <a:srgbClr val="4590B8"/>
              </a:buClr>
              <a:buSzPct val="92000"/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Gill Sans MT"/>
              </a:rPr>
              <a:t>Traduzido por Equipe Sunrise, de Santa Catarina, Brasil</a:t>
            </a:r>
            <a:endParaRPr lang="en-US" sz="2800" b="0" strike="noStrike" spc="-1">
              <a:solidFill>
                <a:srgbClr val="3D3D3D"/>
              </a:solidFill>
              <a:latin typeface="Gill Sans MT"/>
            </a:endParaRPr>
          </a:p>
          <a:p>
            <a:pPr>
              <a:lnSpc>
                <a:spcPct val="100000"/>
              </a:lnSpc>
              <a:spcBef>
                <a:spcPts val="561"/>
              </a:spcBef>
              <a:spcAft>
                <a:spcPts val="601"/>
              </a:spcAft>
            </a:pPr>
            <a:endParaRPr lang="en-US" sz="2800" b="0" strike="noStrike" spc="-1">
              <a:solidFill>
                <a:srgbClr val="3D3D3D"/>
              </a:solidFill>
              <a:latin typeface="Gill Sans MT"/>
            </a:endParaRPr>
          </a:p>
        </p:txBody>
      </p:sp>
      <p:sp>
        <p:nvSpPr>
          <p:cNvPr id="157" name="CustomShape 3"/>
          <p:cNvSpPr/>
          <p:nvPr/>
        </p:nvSpPr>
        <p:spPr>
          <a:xfrm>
            <a:off x="457200" y="5395680"/>
            <a:ext cx="7913160" cy="91548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pt-BR" sz="2000" b="0" strike="noStrike" spc="-1">
                <a:solidFill>
                  <a:srgbClr val="4374B7"/>
                </a:solidFill>
                <a:latin typeface="Helvetica Neue"/>
              </a:rPr>
              <a:t>                         </a:t>
            </a:r>
            <a:br/>
            <a:r>
              <a:rPr lang="pt-BR" sz="2000" b="0" strike="noStrike" spc="-1">
                <a:solidFill>
                  <a:srgbClr val="000000"/>
                </a:solidFill>
                <a:latin typeface="Helvetica Neue"/>
              </a:rPr>
              <a:t>This work is licensed under a </a:t>
            </a:r>
            <a:r>
              <a:rPr lang="pt-BR" sz="2000" b="0" strike="noStrike" spc="-1">
                <a:solidFill>
                  <a:srgbClr val="828282"/>
                </a:solidFill>
                <a:latin typeface="Helvetica Neue"/>
                <a:hlinkClick r:id="rId5"/>
              </a:rPr>
              <a:t>Creative Commons Attribution-</a:t>
            </a:r>
            <a:r>
              <a:rPr lang="pt-BR" sz="2000" b="0" strike="noStrike" spc="-1">
                <a:solidFill>
                  <a:srgbClr val="828282"/>
                </a:solidFill>
                <a:latin typeface="Helvetica Neue"/>
                <a:hlinkClick r:id="rId5"/>
              </a:rPr>
              <a:t>NonCommercial</a:t>
            </a:r>
            <a:r>
              <a:rPr lang="pt-BR" sz="2000" b="0" strike="noStrike" spc="-1">
                <a:solidFill>
                  <a:srgbClr val="828282"/>
                </a:solidFill>
                <a:latin typeface="Helvetica Neue"/>
                <a:hlinkClick r:id="rId5"/>
              </a:rPr>
              <a:t>-</a:t>
            </a:r>
            <a:r>
              <a:rPr lang="pt-BR" sz="2000" b="0" strike="noStrike" spc="-1">
                <a:solidFill>
                  <a:srgbClr val="828282"/>
                </a:solidFill>
                <a:latin typeface="Helvetica Neue"/>
                <a:hlinkClick r:id="rId5"/>
              </a:rPr>
              <a:t>ShareAlike</a:t>
            </a:r>
            <a:r>
              <a:rPr lang="pt-BR" sz="2000" b="0" strike="noStrike" spc="-1">
                <a:solidFill>
                  <a:srgbClr val="828282"/>
                </a:solidFill>
                <a:latin typeface="Helvetica Neue"/>
                <a:hlinkClick r:id="rId5"/>
              </a:rPr>
              <a:t> 4.0 International License</a:t>
            </a:r>
            <a:r>
              <a:rPr lang="pt-BR" sz="2000" b="0" strike="noStrike" spc="-1">
                <a:solidFill>
                  <a:srgbClr val="000000"/>
                </a:solidFill>
                <a:latin typeface="Helvetica Neue"/>
              </a:rPr>
              <a:t>.</a:t>
            </a:r>
            <a:r>
              <a:rPr lang="pt-BR" sz="1600" b="0" strike="noStrike" spc="-1">
                <a:solidFill>
                  <a:srgbClr val="000000"/>
                </a:solidFill>
                <a:latin typeface="Arial"/>
              </a:rPr>
              <a:t> </a:t>
            </a:r>
            <a:endParaRPr lang="pt-BR" sz="1600" b="0" strike="noStrike" spc="-1">
              <a:latin typeface="Arial"/>
            </a:endParaRPr>
          </a:p>
        </p:txBody>
      </p:sp>
      <p:pic>
        <p:nvPicPr>
          <p:cNvPr id="158" name="Picture 2"/>
          <p:cNvPicPr/>
          <p:nvPr/>
        </p:nvPicPr>
        <p:blipFill>
          <a:blip r:embed="rId6"/>
          <a:stretch/>
        </p:blipFill>
        <p:spPr>
          <a:xfrm>
            <a:off x="3812400" y="4160520"/>
            <a:ext cx="2161080" cy="761040"/>
          </a:xfrm>
          <a:prstGeom prst="rect">
            <a:avLst/>
          </a:prstGeom>
          <a:ln>
            <a:noFill/>
          </a:ln>
        </p:spPr>
      </p:pic>
      <p:sp>
        <p:nvSpPr>
          <p:cNvPr id="159" name="TextShape 4"/>
          <p:cNvSpPr txBox="1"/>
          <p:nvPr/>
        </p:nvSpPr>
        <p:spPr>
          <a:xfrm>
            <a:off x="581040" y="6388200"/>
            <a:ext cx="5610960" cy="364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pt-BR" sz="1800" b="0" strike="noStrike" spc="-1">
                <a:solidFill>
                  <a:srgbClr val="537ED0"/>
                </a:solidFill>
                <a:latin typeface="Gill Sans MT"/>
              </a:rPr>
              <a:t>© 2018, FLL Tutorials, Última edição: 04/09/2018</a:t>
            </a:r>
            <a:endParaRPr lang="pt-BR" sz="18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15185</TotalTime>
  <Words>352</Words>
  <Application>Microsoft Macintosh PowerPoint</Application>
  <PresentationFormat>On-screen Show (4:3)</PresentationFormat>
  <Paragraphs>54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DejaVu Sans</vt:lpstr>
      <vt:lpstr>Gill Sans MT</vt:lpstr>
      <vt:lpstr>Helvetica Neue</vt:lpstr>
      <vt:lpstr>Symbol</vt:lpstr>
      <vt:lpstr>Times New Roman</vt:lpstr>
      <vt:lpstr>Wingdings</vt:lpstr>
      <vt:lpstr>Wingdings 2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System</dc:title>
  <dc:subject/>
  <dc:creator>Sanjay Seshan</dc:creator>
  <dc:description/>
  <cp:lastModifiedBy>Sanjay Seshan</cp:lastModifiedBy>
  <cp:revision>220</cp:revision>
  <cp:lastPrinted>2016-08-04T16:20:00Z</cp:lastPrinted>
  <dcterms:created xsi:type="dcterms:W3CDTF">2014-10-28T21:59:38Z</dcterms:created>
  <dcterms:modified xsi:type="dcterms:W3CDTF">2018-10-01T12:25:59Z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16.0015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9</vt:i4>
  </property>
</Properties>
</file>